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0" r:id="rId1"/>
  </p:sldMasterIdLst>
  <p:notesMasterIdLst>
    <p:notesMasterId r:id="rId13"/>
  </p:notesMasterIdLst>
  <p:handoutMasterIdLst>
    <p:handoutMasterId r:id="rId14"/>
  </p:handoutMasterIdLst>
  <p:sldIdLst>
    <p:sldId id="551" r:id="rId2"/>
    <p:sldId id="617" r:id="rId3"/>
    <p:sldId id="542" r:id="rId4"/>
    <p:sldId id="566" r:id="rId5"/>
    <p:sldId id="600" r:id="rId6"/>
    <p:sldId id="612" r:id="rId7"/>
    <p:sldId id="620" r:id="rId8"/>
    <p:sldId id="621" r:id="rId9"/>
    <p:sldId id="624" r:id="rId10"/>
    <p:sldId id="623" r:id="rId11"/>
    <p:sldId id="565" r:id="rId12"/>
  </p:sldIdLst>
  <p:sldSz cx="9144000" cy="6858000" type="screen4x3"/>
  <p:notesSz cx="9866313" cy="673576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8A5B"/>
    <a:srgbClr val="2745DD"/>
    <a:srgbClr val="CF5716"/>
    <a:srgbClr val="1C0288"/>
    <a:srgbClr val="003300"/>
    <a:srgbClr val="006600"/>
    <a:srgbClr val="00CC00"/>
    <a:srgbClr val="6CA62C"/>
    <a:srgbClr val="B216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97" autoAdjust="0"/>
    <p:restoredTop sz="95225" autoAdjust="0"/>
  </p:normalViewPr>
  <p:slideViewPr>
    <p:cSldViewPr>
      <p:cViewPr varScale="1">
        <p:scale>
          <a:sx n="64" d="100"/>
          <a:sy n="64" d="100"/>
        </p:scale>
        <p:origin x="1526" y="62"/>
      </p:cViewPr>
      <p:guideLst>
        <p:guide orient="horz" pos="2160"/>
        <p:guide pos="2880"/>
      </p:guideLst>
    </p:cSldViewPr>
  </p:slideViewPr>
  <p:notesTextViewPr>
    <p:cViewPr>
      <p:scale>
        <a:sx n="300" d="100"/>
        <a:sy n="3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88627" y="0"/>
            <a:ext cx="4275402" cy="336788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8D10368D-E50C-4F8F-845D-4AFCECF10EEF}" type="datetimeFigureOut">
              <a:rPr lang="ru-RU" smtClean="0"/>
              <a:pPr/>
              <a:t>10.09.2019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88627" y="6397806"/>
            <a:ext cx="4275402" cy="336788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49C8C21-0248-451C-BA26-A3CB2ED2F6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344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8627" y="0"/>
            <a:ext cx="4275402" cy="336788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851E73A9-C978-4C8C-B4C4-74AD97F23D01}" type="datetimeFigureOut">
              <a:rPr lang="ru-RU" smtClean="0"/>
              <a:pPr/>
              <a:t>10.09.2019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49613" y="506413"/>
            <a:ext cx="3368675" cy="2525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632" y="3199489"/>
            <a:ext cx="7893050" cy="3031093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8627" y="6397806"/>
            <a:ext cx="4275402" cy="336788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54B26EC-C893-460B-A233-1FA53369A1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861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8F12E6-5B30-4ACC-A384-FFA5EDF9C128}" type="datetime1">
              <a:rPr lang="ru-RU" smtClean="0"/>
              <a:pPr>
                <a:defRPr/>
              </a:pPr>
              <a:t>10.09.2019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12297CF-43FB-4630-AF73-BB1F7BC5A54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6996AB-ABFD-4277-B2DD-6B73E892EEB9}" type="datetime1">
              <a:rPr lang="ru-RU" smtClean="0"/>
              <a:pPr>
                <a:defRPr/>
              </a:pPr>
              <a:t>10.09.2019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81374F-47D0-45DF-B64A-FFE29018D9A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0A026212-1665-4F41-B784-FB234C6544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359AA2-A8F1-401C-BCB5-255F648C5154}" type="datetime1">
              <a:rPr lang="ru-RU" smtClean="0"/>
              <a:pPr>
                <a:defRPr/>
              </a:pPr>
              <a:t>10.09.2019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50C886-597D-4034-AC03-9B685EDE9492}" type="datetime1">
              <a:rPr lang="ru-RU" smtClean="0"/>
              <a:pPr>
                <a:defRPr/>
              </a:pPr>
              <a:t>10.09.2019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66CDE4CD-78DC-4FCB-844B-B8DD75296CF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1E535D-A3DB-4C44-AB80-1E27CD541923}" type="datetime1">
              <a:rPr lang="ru-RU" smtClean="0"/>
              <a:pPr>
                <a:defRPr/>
              </a:pPr>
              <a:t>10.09.2019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D5431C4-0093-46F0-B599-2523592F4A6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fld id="{F438EE33-06EE-46CD-BA67-0E24D90C53D5}" type="datetime1">
              <a:rPr lang="ru-RU" smtClean="0"/>
              <a:pPr>
                <a:defRPr/>
              </a:pPr>
              <a:t>10.09.2019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4D4C00-39D0-4742-AFE1-E97A5B59027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D9F2DA-0067-4B6E-BB00-6C5DD3A9887B}" type="datetime1">
              <a:rPr lang="ru-RU" smtClean="0"/>
              <a:pPr>
                <a:defRPr/>
              </a:pPr>
              <a:t>10.09.2019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D33E218-EAB8-499E-B827-9F76943F811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977A53-6A67-4D4F-9CF1-4C85CE31C1BE}" type="datetime1">
              <a:rPr lang="ru-RU" smtClean="0"/>
              <a:pPr>
                <a:defRPr/>
              </a:pPr>
              <a:t>10.09.2019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AD3FAF77-AD94-4559-833A-F49AEE5ACD2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383412-FCD6-4766-A5AC-082A96959ED0}" type="datetime1">
              <a:rPr lang="ru-RU" smtClean="0"/>
              <a:pPr>
                <a:defRPr/>
              </a:pPr>
              <a:t>10.09.2019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B470E1A-A833-4F12-9EEF-B1CC82BBF73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15651E16-F21B-443D-8989-23D03EEACB9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0912D3-3A93-47F9-9A49-DD9AC1249ADD}" type="datetime1">
              <a:rPr lang="ru-RU" smtClean="0"/>
              <a:pPr>
                <a:defRPr/>
              </a:pPr>
              <a:t>10.09.2019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B367AB0C-4AEB-4735-981C-85B665EDBC7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fld id="{AFF42351-23EA-40E7-8F70-10E20FE3136D}" type="datetime1">
              <a:rPr lang="ru-RU" smtClean="0"/>
              <a:pPr>
                <a:defRPr/>
              </a:pPr>
              <a:t>10.09.2019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494BB9F-09AC-4F5E-BED1-234ECD8FA585}" type="datetime1">
              <a:rPr lang="ru-RU" smtClean="0"/>
              <a:pPr>
                <a:defRPr/>
              </a:pPr>
              <a:t>10.09.2019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55B7619-A8EE-4D43-99AE-148B9A9EFB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www.mini-tech.com.ua/image/cache/catalog/led/10W-UV-LED_1-550x550.jpg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79512" y="2923234"/>
            <a:ext cx="8784976" cy="2434592"/>
          </a:xfrm>
        </p:spPr>
        <p:txBody>
          <a:bodyPr anchor="ctr" anchorCtr="0">
            <a:noAutofit/>
          </a:bodyPr>
          <a:lstStyle/>
          <a:p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Ультрафиолетовые светодиодные излучатели для экспонирования </a:t>
            </a:r>
            <a:r>
              <a:rPr lang="ru-RU" sz="36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фоторезистов</a:t>
            </a:r>
            <a:endParaRPr lang="ru-RU" sz="36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2297CF-43FB-4630-AF73-BB1F7BC5A541}" type="slidenum">
              <a:rPr lang="ru-RU" smtClean="0">
                <a:latin typeface="Arial" pitchFamily="34" charset="0"/>
                <a:cs typeface="Arial" pitchFamily="34" charset="0"/>
              </a:rPr>
              <a:pPr>
                <a:defRPr/>
              </a:pPr>
              <a:t>1</a:t>
            </a:fld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866835" y="406320"/>
            <a:ext cx="614366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ООО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«Научно-производственное предприятие «ЛТУ»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5743534"/>
            <a:ext cx="87154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Докладчик:  Лобанов Евгений</a:t>
            </a:r>
          </a:p>
        </p:txBody>
      </p:sp>
      <p:pic>
        <p:nvPicPr>
          <p:cNvPr id="10" name="Picture 2" descr="1-01"/>
          <p:cNvPicPr>
            <a:picLocks noChangeAspect="1" noChangeArrowheads="1"/>
          </p:cNvPicPr>
          <p:nvPr/>
        </p:nvPicPr>
        <p:blipFill rotWithShape="1"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79512" y="188640"/>
            <a:ext cx="3106604" cy="2097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283893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Выводы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FAF77-AD94-4559-833A-F49AEE5ACD2C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928802"/>
            <a:ext cx="851468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	Снижение </a:t>
            </a:r>
            <a:r>
              <a:rPr lang="ru-RU" sz="2400" dirty="0"/>
              <a:t>энергопотребления установки до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100-120 </a:t>
            </a:r>
            <a:r>
              <a:rPr lang="ru-RU" sz="2400" dirty="0"/>
              <a:t>Вт в режиме засветки и до 5Вт в режиме ожидания (д</a:t>
            </a:r>
            <a:r>
              <a:rPr lang="uk-UA" sz="2400" dirty="0"/>
              <a:t>о </a:t>
            </a:r>
            <a:r>
              <a:rPr lang="uk-UA" sz="2400" dirty="0" err="1"/>
              <a:t>модернизации</a:t>
            </a:r>
            <a:r>
              <a:rPr lang="uk-UA" sz="2400" dirty="0"/>
              <a:t> установка </a:t>
            </a:r>
            <a:r>
              <a:rPr lang="ru-RU" sz="2400" dirty="0"/>
              <a:t>ТЕМП-1 потребляла 3-6 кВт, как в режиме засветки, так и в режиме ожидания). </a:t>
            </a:r>
            <a:endParaRPr lang="ru-RU" sz="2400" dirty="0" smtClean="0"/>
          </a:p>
          <a:p>
            <a:pPr algn="just"/>
            <a:r>
              <a:rPr lang="ru-RU" sz="2400" dirty="0"/>
              <a:t>	</a:t>
            </a:r>
            <a:r>
              <a:rPr lang="ru-RU" sz="2400" dirty="0" smtClean="0"/>
              <a:t>Исключение </a:t>
            </a:r>
            <a:r>
              <a:rPr lang="ru-RU" sz="2400" dirty="0"/>
              <a:t>операции предварительного прогрева светодиодных модулей </a:t>
            </a:r>
            <a:r>
              <a:rPr lang="ru-RU" sz="2400" dirty="0" smtClean="0"/>
              <a:t>(</a:t>
            </a:r>
            <a:r>
              <a:rPr lang="ru-RU" sz="2400" dirty="0"/>
              <a:t>Уф лампы подвергались предварительному прогреву в течении 5мин). </a:t>
            </a:r>
            <a:endParaRPr lang="ru-RU" sz="2400" dirty="0" smtClean="0"/>
          </a:p>
          <a:p>
            <a:pPr algn="just"/>
            <a:r>
              <a:rPr lang="ru-RU" sz="2400" dirty="0" smtClean="0"/>
              <a:t>	Снижение </a:t>
            </a:r>
            <a:r>
              <a:rPr lang="ru-RU" sz="2400" dirty="0"/>
              <a:t>времени экспонирования фоторезиста с 100-200 секунд до 30 секунд.</a:t>
            </a:r>
          </a:p>
        </p:txBody>
      </p:sp>
    </p:spTree>
    <p:extLst>
      <p:ext uri="{BB962C8B-B14F-4D97-AF65-F5344CB8AC3E}">
        <p14:creationId xmlns:p14="http://schemas.microsoft.com/office/powerpoint/2010/main" val="224799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DE4CD-78DC-4FCB-844B-B8DD75296CFF}" type="slidenum">
              <a:rPr lang="ru-RU" smtClean="0">
                <a:latin typeface="Arial" pitchFamily="34" charset="0"/>
                <a:cs typeface="Arial" pitchFamily="34" charset="0"/>
              </a:rPr>
              <a:pPr>
                <a:defRPr/>
              </a:pPr>
              <a:t>11</a:t>
            </a:fld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23528" y="1772816"/>
            <a:ext cx="8534400" cy="2712934"/>
          </a:xfrm>
          <a:prstGeom prst="rect">
            <a:avLst/>
          </a:prstGeom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1200" cap="none" spc="0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Спасибо за внимание</a:t>
            </a:r>
            <a:r>
              <a:rPr kumimoji="0" lang="ru-RU" sz="6000" b="1" i="0" u="none" strike="noStrike" kern="1200" cap="none" spc="0" normalizeH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!</a:t>
            </a:r>
            <a:endParaRPr kumimoji="0" lang="ru-RU" sz="6000" b="1" i="0" u="none" strike="noStrike" kern="1200" cap="none" spc="0" normalizeH="0" baseline="0" dirty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Введение</a:t>
            </a:r>
            <a:endParaRPr lang="uk-UA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DE4CD-78DC-4FCB-844B-B8DD75296CFF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4294967295"/>
          </p:nvPr>
        </p:nvSpPr>
        <p:spPr>
          <a:xfrm>
            <a:off x="500034" y="1714488"/>
            <a:ext cx="8327732" cy="4414304"/>
          </a:xfrm>
        </p:spPr>
        <p:txBody>
          <a:bodyPr>
            <a:normAutofit lnSpcReduction="10000"/>
          </a:bodyPr>
          <a:lstStyle/>
          <a:p>
            <a:pPr marL="0" indent="450000" algn="just">
              <a:spcBef>
                <a:spcPts val="0"/>
              </a:spcBef>
              <a:buNone/>
            </a:pPr>
            <a:r>
              <a:rPr lang="ru-RU" dirty="0" smtClean="0"/>
              <a:t>	Особое </a:t>
            </a:r>
            <a:r>
              <a:rPr lang="ru-RU" dirty="0"/>
              <a:t>место в технологии изготовления современных изделий микроэлектроники занимает фотолитография. На ее долю приходится более половины производственных затрат. </a:t>
            </a:r>
            <a:r>
              <a:rPr lang="ru-RU" dirty="0" smtClean="0"/>
              <a:t>Снижение </a:t>
            </a:r>
            <a:r>
              <a:rPr lang="ru-RU" dirty="0"/>
              <a:t>этих затрат является одним из существенных рычагов уменьшения себестоимости продукции. Применение УФ светодиодных матриц (модулей) вместо УФ ртутных ламп позволяет существенно снизить эти затраты при сохранении рабочих характеристик установок </a:t>
            </a:r>
            <a:r>
              <a:rPr lang="ru-RU" dirty="0" smtClean="0"/>
              <a:t>экспонирования.</a:t>
            </a:r>
            <a:endParaRPr lang="uk-UA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70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33E218-EAB8-499E-B827-9F76943F8116}" type="slidenum">
              <a:rPr lang="ru-RU" smtClean="0">
                <a:latin typeface="Arial" pitchFamily="34" charset="0"/>
                <a:cs typeface="Arial" pitchFamily="34" charset="0"/>
              </a:rPr>
              <a:pPr>
                <a:defRPr/>
              </a:pPr>
              <a:t>3</a:t>
            </a:fld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Заголовок 2"/>
          <p:cNvSpPr txBox="1">
            <a:spLocks/>
          </p:cNvSpPr>
          <p:nvPr/>
        </p:nvSpPr>
        <p:spPr>
          <a:xfrm>
            <a:off x="179512" y="188640"/>
            <a:ext cx="8784976" cy="882906"/>
          </a:xfrm>
          <a:prstGeom prst="rect">
            <a:avLst/>
          </a:prstGeom>
        </p:spPr>
        <p:txBody>
          <a:bodyPr vert="horz" anchor="ctr" anchorCtr="0">
            <a:noAutofit/>
          </a:bodyPr>
          <a:lstStyle/>
          <a:p>
            <a:pPr lvl="0" algn="ctr" fontAlgn="auto">
              <a:spcAft>
                <a:spcPts val="0"/>
              </a:spcAft>
            </a:pPr>
            <a:r>
              <a:rPr lang="ru-RU" sz="3200" b="1" dirty="0" smtClean="0"/>
              <a:t>Актуальность темы</a:t>
            </a:r>
            <a:endParaRPr kumimoji="0" lang="ru-RU" sz="3200" b="1" u="none" strike="noStrike" kern="1200" cap="none" spc="0" normalizeH="0" baseline="0" dirty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98739" y="1505401"/>
            <a:ext cx="864096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2000" dirty="0" smtClean="0"/>
              <a:t>	По </a:t>
            </a:r>
            <a:r>
              <a:rPr lang="ru-RU" sz="2000" dirty="0"/>
              <a:t>сравнению с УФ лампами у УФ </a:t>
            </a:r>
            <a:r>
              <a:rPr lang="ru-RU" sz="2000" dirty="0" smtClean="0"/>
              <a:t>светодиодов: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ru-RU" sz="2000" dirty="0" smtClean="0"/>
              <a:t>Генерация </a:t>
            </a:r>
            <a:r>
              <a:rPr lang="ru-RU" sz="2000" dirty="0"/>
              <a:t>излучения в узкой области спектра от 355 до 415 </a:t>
            </a:r>
            <a:r>
              <a:rPr lang="ru-RU" sz="2000" dirty="0" err="1"/>
              <a:t>нм</a:t>
            </a:r>
            <a:r>
              <a:rPr lang="ru-RU" sz="2000" dirty="0"/>
              <a:t>. </a:t>
            </a:r>
            <a:endParaRPr lang="ru-RU" sz="2000" dirty="0" smtClean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ru-RU" sz="2000" dirty="0" smtClean="0"/>
              <a:t>Более </a:t>
            </a:r>
            <a:r>
              <a:rPr lang="ru-RU" sz="2000" dirty="0"/>
              <a:t>высокий КПД преобразования электрической энергии в световую (КПД светодиодов составляет до 15%, а УФ ламп около 1%). </a:t>
            </a:r>
            <a:endParaRPr lang="ru-RU" sz="2000" dirty="0" smtClean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ru-RU" sz="2000" dirty="0" smtClean="0"/>
              <a:t>Срок </a:t>
            </a:r>
            <a:r>
              <a:rPr lang="ru-RU" sz="2000" dirty="0"/>
              <a:t>службы УФ светодиодов почти на порядок больше (до 20000 часов), чем у УФ ламп, что существенно снижает затраты на эксплуатацию оборудования. </a:t>
            </a:r>
            <a:endParaRPr lang="ru-RU" sz="2000" dirty="0" smtClean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ru-RU" sz="2000" dirty="0" smtClean="0"/>
              <a:t>Отсутствие </a:t>
            </a:r>
            <a:r>
              <a:rPr lang="ru-RU" sz="2000" dirty="0"/>
              <a:t>выделение озона, что не требует специальной системы вентиляции. </a:t>
            </a:r>
            <a:endParaRPr lang="ru-RU" sz="2000" dirty="0" smtClean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ru-RU" sz="2000" dirty="0" smtClean="0"/>
              <a:t>Минимальное </a:t>
            </a:r>
            <a:r>
              <a:rPr lang="ru-RU" sz="2000" dirty="0"/>
              <a:t>выделение тепла. Кроме того, светодиодные модули не требует времени на охлаждение и прогрев, что позволяет повысить скорость производственного процесса. </a:t>
            </a:r>
            <a:endParaRPr lang="ru-RU" sz="2000" dirty="0" smtClean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ru-RU" sz="2000" dirty="0" smtClean="0"/>
              <a:t>Светодиоды </a:t>
            </a:r>
            <a:r>
              <a:rPr lang="ru-RU" sz="2000" dirty="0"/>
              <a:t>значительно </a:t>
            </a:r>
            <a:r>
              <a:rPr lang="ru-RU" sz="2000" dirty="0" err="1"/>
              <a:t>экологичней</a:t>
            </a:r>
            <a:r>
              <a:rPr lang="ru-RU" sz="2000" dirty="0"/>
              <a:t> ртутных ламп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33E218-EAB8-499E-B827-9F76943F8116}" type="slidenum">
              <a:rPr lang="ru-RU" smtClean="0">
                <a:latin typeface="Arial" pitchFamily="34" charset="0"/>
                <a:cs typeface="Arial" pitchFamily="34" charset="0"/>
              </a:rPr>
              <a:pPr>
                <a:defRPr/>
              </a:pPr>
              <a:t>4</a:t>
            </a:fld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Заголовок 2"/>
          <p:cNvSpPr txBox="1">
            <a:spLocks/>
          </p:cNvSpPr>
          <p:nvPr/>
        </p:nvSpPr>
        <p:spPr>
          <a:xfrm>
            <a:off x="179512" y="188640"/>
            <a:ext cx="8784976" cy="882906"/>
          </a:xfrm>
          <a:prstGeom prst="rect">
            <a:avLst/>
          </a:prstGeom>
        </p:spPr>
        <p:txBody>
          <a:bodyPr vert="horz" anchor="ctr" anchorCtr="0">
            <a:noAutofit/>
          </a:bodyPr>
          <a:lstStyle/>
          <a:p>
            <a:pPr lvl="0" algn="ctr" fontAlgn="auto">
              <a:spcAft>
                <a:spcPts val="0"/>
              </a:spcAft>
            </a:pPr>
            <a:r>
              <a:rPr lang="ru-RU" sz="3200" b="1" dirty="0" smtClean="0"/>
              <a:t>Цель  работы</a:t>
            </a:r>
            <a:endParaRPr kumimoji="0" lang="ru-RU" sz="3200" b="1" i="1" u="none" strike="noStrike" kern="1200" cap="none" spc="0" normalizeH="0" baseline="0" dirty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428596" y="2285992"/>
            <a:ext cx="8463884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3200" dirty="0" smtClean="0"/>
              <a:t>	О</a:t>
            </a:r>
            <a:r>
              <a:rPr lang="ru-RU" sz="2800" dirty="0" smtClean="0"/>
              <a:t>ценка возможности использования источников УФ освещения на основе светодиодных матриц в установке двухстороннего экспонирования ТЕМП-1 и ее внедрение в производственный процесс для изготовления гибких, гибко-жестких плат и кабелей (шлейфов).</a:t>
            </a:r>
          </a:p>
          <a:p>
            <a:pPr algn="just"/>
            <a:endParaRPr lang="ru-RU" sz="2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Установка </a:t>
            </a:r>
            <a:r>
              <a:rPr lang="uk-UA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ТЕМП-1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33E218-EAB8-499E-B827-9F76943F8116}" type="slidenum">
              <a:rPr lang="ru-RU" smtClean="0">
                <a:latin typeface="Arial" pitchFamily="34" charset="0"/>
                <a:cs typeface="Arial" pitchFamily="34" charset="0"/>
              </a:rPr>
              <a:pPr>
                <a:defRPr/>
              </a:pPr>
              <a:t>5</a:t>
            </a:fld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9928" y="2192440"/>
            <a:ext cx="4509120" cy="338184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611547"/>
            <a:ext cx="3394780" cy="4526373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33E218-EAB8-499E-B827-9F76943F8116}" type="slidenum">
              <a:rPr lang="ru-RU" smtClean="0">
                <a:latin typeface="Arial" pitchFamily="34" charset="0"/>
                <a:cs typeface="Arial" pitchFamily="34" charset="0"/>
              </a:rPr>
              <a:pPr>
                <a:defRPr/>
              </a:pPr>
              <a:t>6</a:t>
            </a:fld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Заголовок 2"/>
          <p:cNvSpPr txBox="1">
            <a:spLocks/>
          </p:cNvSpPr>
          <p:nvPr/>
        </p:nvSpPr>
        <p:spPr>
          <a:xfrm>
            <a:off x="71406" y="188640"/>
            <a:ext cx="8964488" cy="882906"/>
          </a:xfrm>
          <a:prstGeom prst="rect">
            <a:avLst/>
          </a:prstGeom>
        </p:spPr>
        <p:txBody>
          <a:bodyPr vert="horz" anchor="ctr" anchorCtr="0">
            <a:noAutofit/>
          </a:bodyPr>
          <a:lstStyle/>
          <a:p>
            <a:pPr lvl="0" algn="ctr" fontAlgn="auto">
              <a:spcAft>
                <a:spcPts val="0"/>
              </a:spcAft>
            </a:pPr>
            <a:r>
              <a:rPr lang="ru-RU" sz="3200" b="1" dirty="0" smtClean="0"/>
              <a:t>Светодиодный излучатель для установки ТЕМП-1</a:t>
            </a:r>
            <a:endParaRPr kumimoji="0" lang="ru-RU" sz="2800" b="1" i="1" u="none" strike="noStrike" kern="1200" cap="none" spc="0" normalizeH="0" baseline="0" dirty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433083" y="6006512"/>
            <a:ext cx="26869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испытательная плата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10808" y="3758898"/>
            <a:ext cx="3567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Климатическая камера МС-71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9591" y="1757731"/>
            <a:ext cx="5628117" cy="4221088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33E218-EAB8-499E-B827-9F76943F8116}" type="slidenum">
              <a:rPr lang="ru-RU" smtClean="0">
                <a:latin typeface="Arial" pitchFamily="34" charset="0"/>
                <a:cs typeface="Arial" pitchFamily="34" charset="0"/>
              </a:rPr>
              <a:pPr>
                <a:defRPr/>
              </a:pPr>
              <a:t>7</a:t>
            </a:fld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Заголовок 2"/>
          <p:cNvSpPr txBox="1">
            <a:spLocks/>
          </p:cNvSpPr>
          <p:nvPr/>
        </p:nvSpPr>
        <p:spPr>
          <a:xfrm>
            <a:off x="179512" y="188640"/>
            <a:ext cx="8784976" cy="882906"/>
          </a:xfrm>
          <a:prstGeom prst="rect">
            <a:avLst/>
          </a:prstGeom>
        </p:spPr>
        <p:txBody>
          <a:bodyPr vert="horz" anchor="ctr" anchorCtr="0">
            <a:noAutofit/>
          </a:bodyPr>
          <a:lstStyle/>
          <a:p>
            <a:pPr lvl="0" algn="ctr" fontAlgn="auto">
              <a:spcAft>
                <a:spcPts val="0"/>
              </a:spcAft>
            </a:pPr>
            <a:r>
              <a:rPr lang="ru-RU" sz="3200" b="1" dirty="0" smtClean="0"/>
              <a:t>Состав и компоновка светодиодного модуля </a:t>
            </a:r>
            <a:endParaRPr lang="ru-RU" sz="2800" b="1" i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4509120"/>
            <a:ext cx="87849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В качестве источника излучения вместо УФ ламп типа ДРТИ</a:t>
            </a:r>
            <a:r>
              <a:rPr lang="uk-UA" dirty="0"/>
              <a:t>/ДРГ</a:t>
            </a:r>
            <a:r>
              <a:rPr lang="ru-RU" dirty="0"/>
              <a:t> 3000 для экспонирования фоторезистивной маски на модернизированной установке ТЭМП-1 использовались два светодиодных </a:t>
            </a:r>
            <a:r>
              <a:rPr lang="ru-RU" dirty="0" smtClean="0"/>
              <a:t>модуля (облучателя), </a:t>
            </a:r>
            <a:r>
              <a:rPr lang="ru-RU" dirty="0"/>
              <a:t>в которых были применены ультрафиолетовые </a:t>
            </a:r>
            <a:r>
              <a:rPr lang="en-US" dirty="0"/>
              <a:t>COB</a:t>
            </a:r>
            <a:r>
              <a:rPr lang="ru-RU" dirty="0"/>
              <a:t>-светодиоды </a:t>
            </a:r>
            <a:r>
              <a:rPr lang="ru-RU" dirty="0" smtClean="0"/>
              <a:t>  10Вт (395 нм). 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636912"/>
            <a:ext cx="8266756" cy="966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29490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33E218-EAB8-499E-B827-9F76943F8116}" type="slidenum">
              <a:rPr lang="ru-RU" smtClean="0">
                <a:latin typeface="Arial" pitchFamily="34" charset="0"/>
                <a:cs typeface="Arial" pitchFamily="34" charset="0"/>
              </a:rPr>
              <a:pPr>
                <a:defRPr/>
              </a:pPr>
              <a:t>8</a:t>
            </a:fld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Заголовок 2"/>
          <p:cNvSpPr txBox="1">
            <a:spLocks/>
          </p:cNvSpPr>
          <p:nvPr/>
        </p:nvSpPr>
        <p:spPr>
          <a:xfrm>
            <a:off x="179512" y="188640"/>
            <a:ext cx="8784976" cy="882906"/>
          </a:xfrm>
          <a:prstGeom prst="rect">
            <a:avLst/>
          </a:prstGeom>
        </p:spPr>
        <p:txBody>
          <a:bodyPr vert="horz" anchor="ctr" anchorCtr="0">
            <a:noAutofit/>
          </a:bodyPr>
          <a:lstStyle/>
          <a:p>
            <a:pPr lvl="0" algn="ctr" fontAlgn="auto">
              <a:spcAft>
                <a:spcPts val="0"/>
              </a:spcAft>
            </a:pPr>
            <a:r>
              <a:rPr lang="ru-RU" sz="3200" b="1" dirty="0" smtClean="0"/>
              <a:t>Ультрафиолетовая светодиодная матрица</a:t>
            </a:r>
            <a:endParaRPr lang="ru-RU" sz="2800" b="1" i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 descr="10W UV LED ультрафиолетовый 395...400нм">
            <a:hlinkClick r:id="rId2" tooltip="&quot;10W UV LED ультрафиолетовый 395...400нм&quot;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0113" y="1568193"/>
            <a:ext cx="2304256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671392" y="1713485"/>
            <a:ext cx="5472608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240"/>
              </a:spcAft>
            </a:pPr>
            <a:r>
              <a:rPr lang="ru-RU" b="1" kern="18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10W UV LED ультрафиолетовый 395...400нм</a:t>
            </a:r>
            <a:endParaRPr lang="ru-RU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71392" y="2278496"/>
            <a:ext cx="5221088" cy="1099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20"/>
              </a:spcAft>
            </a:pPr>
            <a:r>
              <a:rPr lang="ru-RU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10W UVLED ультрафиолетовый светодиод мощностью 10Вт компании </a:t>
            </a:r>
            <a:r>
              <a:rPr lang="ru-RU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Epileds</a:t>
            </a:r>
            <a:r>
              <a:rPr lang="ru-RU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ru-RU" b="1" dirty="0" smtClean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62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Длина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волны - 395...400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нм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141601"/>
              </p:ext>
            </p:extLst>
          </p:nvPr>
        </p:nvGraphicFramePr>
        <p:xfrm>
          <a:off x="2369468" y="3962577"/>
          <a:ext cx="4405064" cy="22433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02532">
                  <a:extLst>
                    <a:ext uri="{9D8B030D-6E8A-4147-A177-3AD203B41FA5}">
                      <a16:colId xmlns:a16="http://schemas.microsoft.com/office/drawing/2014/main" val="3179770877"/>
                    </a:ext>
                  </a:extLst>
                </a:gridCol>
                <a:gridCol w="2202532">
                  <a:extLst>
                    <a:ext uri="{9D8B030D-6E8A-4147-A177-3AD203B41FA5}">
                      <a16:colId xmlns:a16="http://schemas.microsoft.com/office/drawing/2014/main" val="168873051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Мощность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10W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011760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Рабочее напряжение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9...11 В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979476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Рабочий ток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до 900 мА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93726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Угол излучения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120°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288803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Производитель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err="1">
                          <a:effectLst/>
                        </a:rPr>
                        <a:t>Epileds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249402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Рабочая температура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-20°C..+60°C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799862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497383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2549" y="116632"/>
            <a:ext cx="8534400" cy="103602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Результаты технологических исследований модернизированный установки ТЕМП-1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FAF77-AD94-4559-833A-F49AEE5ACD2C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1477345"/>
            <a:ext cx="8784976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580" indent="450215" algn="just">
              <a:lnSpc>
                <a:spcPct val="125000"/>
              </a:lnSpc>
              <a:spcAft>
                <a:spcPts val="0"/>
              </a:spcAft>
            </a:pP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Выбраны 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оптимальные режимы </a:t>
            </a: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экспонирования фоторезистивных 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масок из </a:t>
            </a: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негативного фоторезиста 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ФН-11 для изготовления гибких алюминий-полиимидных плат и соединительных кабелей из слоистых безадгезивных алюминий-полиимидных материалов с толщинами алюминиевых слоев в диапазоне от 15мкм до 100мкм и слоев полиимида в диапазоне от 10мкм до 40мкм;</a:t>
            </a:r>
          </a:p>
          <a:p>
            <a:pPr marL="449580" indent="450215" algn="just">
              <a:lnSpc>
                <a:spcPct val="125000"/>
              </a:lnSpc>
              <a:spcAft>
                <a:spcPts val="0"/>
              </a:spcAft>
            </a:pP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Получено 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практическое подтверждение о возможности использования светодиодных модулей на основе COB-светодиодов 10Вт 395нм для проведения экспонирования фоторезистивных масок вместо штатных промышленных ламп ДРТИ/ДРГ 3000.</a:t>
            </a:r>
          </a:p>
        </p:txBody>
      </p:sp>
    </p:spTree>
    <p:extLst>
      <p:ext uri="{BB962C8B-B14F-4D97-AF65-F5344CB8AC3E}">
        <p14:creationId xmlns:p14="http://schemas.microsoft.com/office/powerpoint/2010/main" val="98557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ТУ">
  <a:themeElements>
    <a:clrScheme name="СТУ">
      <a:dk1>
        <a:sysClr val="windowText" lastClr="000000"/>
      </a:dk1>
      <a:lt1>
        <a:sysClr val="window" lastClr="FFFFFF"/>
      </a:lt1>
      <a:dk2>
        <a:srgbClr val="3E3D2D"/>
      </a:dk2>
      <a:lt2>
        <a:srgbClr val="B9C072"/>
      </a:lt2>
      <a:accent1>
        <a:srgbClr val="3A9249"/>
      </a:accent1>
      <a:accent2>
        <a:srgbClr val="71685A"/>
      </a:accent2>
      <a:accent3>
        <a:srgbClr val="F0F010"/>
      </a:accent3>
      <a:accent4>
        <a:srgbClr val="909465"/>
      </a:accent4>
      <a:accent5>
        <a:srgbClr val="956B43"/>
      </a:accent5>
      <a:accent6>
        <a:srgbClr val="FFC000"/>
      </a:accent6>
      <a:hlink>
        <a:srgbClr val="002060"/>
      </a:hlink>
      <a:folHlink>
        <a:srgbClr val="FFA94A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23535</TotalTime>
  <Words>193</Words>
  <Application>Microsoft Office PowerPoint</Application>
  <PresentationFormat>Экран (4:3)</PresentationFormat>
  <Paragraphs>56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Calibri</vt:lpstr>
      <vt:lpstr>Courier New</vt:lpstr>
      <vt:lpstr>Georgia</vt:lpstr>
      <vt:lpstr>Times New Roman</vt:lpstr>
      <vt:lpstr>Wingdings</vt:lpstr>
      <vt:lpstr>Wingdings 2</vt:lpstr>
      <vt:lpstr>СТУ</vt:lpstr>
      <vt:lpstr>Ультрафиолетовые светодиодные излучатели для экспонирования фоторезистов</vt:lpstr>
      <vt:lpstr>Введение</vt:lpstr>
      <vt:lpstr>Презентация PowerPoint</vt:lpstr>
      <vt:lpstr>Презентация PowerPoint</vt:lpstr>
      <vt:lpstr>Установка ТЕМП-1</vt:lpstr>
      <vt:lpstr>Презентация PowerPoint</vt:lpstr>
      <vt:lpstr>Презентация PowerPoint</vt:lpstr>
      <vt:lpstr>Презентация PowerPoint</vt:lpstr>
      <vt:lpstr>Результаты технологических исследований модернизированный установки ТЕМП-1</vt:lpstr>
      <vt:lpstr>Выводы</vt:lpstr>
      <vt:lpstr>Презентация PowerPoint</vt:lpstr>
    </vt:vector>
  </TitlesOfParts>
  <Company>SE SRTIIE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Ihor Tymchuk</dc:creator>
  <cp:lastModifiedBy>Евгений Лобанов</cp:lastModifiedBy>
  <cp:revision>1834</cp:revision>
  <dcterms:created xsi:type="dcterms:W3CDTF">2012-03-14T13:58:56Z</dcterms:created>
  <dcterms:modified xsi:type="dcterms:W3CDTF">2019-09-10T13:56:17Z</dcterms:modified>
</cp:coreProperties>
</file>